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75213" cy="42811700"/>
  <p:notesSz cx="6858000" cy="9144000"/>
  <p:defaultTextStyle>
    <a:defPPr>
      <a:defRPr lang="en-US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34610" autoAdjust="0"/>
    <p:restoredTop sz="86412" autoAdjust="0"/>
  </p:normalViewPr>
  <p:slideViewPr>
    <p:cSldViewPr snapToGrid="0" snapToObjects="1">
      <p:cViewPr>
        <p:scale>
          <a:sx n="103" d="100"/>
          <a:sy n="103" d="100"/>
        </p:scale>
        <p:origin x="-1616" y="-23352"/>
      </p:cViewPr>
      <p:guideLst>
        <p:guide orient="horz" pos="13484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0" d="100"/>
        <a:sy n="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95EB0-CE63-694D-AAF3-FA4D35E1C657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0CE09-7B4A-6042-B6F8-6009C7314F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12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CE09-7B4A-6042-B6F8-6009C7314F3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2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13299379"/>
            <a:ext cx="25733931" cy="91767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9963"/>
            <a:ext cx="21192649" cy="109407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9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9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49529" y="1714456"/>
            <a:ext cx="6811923" cy="3652868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3761" y="1714456"/>
            <a:ext cx="19931182" cy="3652868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2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1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17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339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50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67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5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3761" y="9989400"/>
            <a:ext cx="13371552" cy="2825374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89900" y="9989400"/>
            <a:ext cx="13371552" cy="2825374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4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25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38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7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6" cy="29284395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32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</p:spPr>
        <p:txBody>
          <a:bodyPr/>
          <a:lstStyle>
            <a:lvl1pPr marL="0" indent="0">
              <a:buNone/>
              <a:defRPr sz="14600"/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506104"/>
            <a:ext cx="18165128" cy="5024426"/>
          </a:xfr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86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 vert="horz" lIns="417634" tIns="208817" rIns="417634" bIns="208817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9400"/>
            <a:ext cx="27247692" cy="28253743"/>
          </a:xfrm>
          <a:prstGeom prst="rect">
            <a:avLst/>
          </a:prstGeom>
        </p:spPr>
        <p:txBody>
          <a:bodyPr vert="horz" lIns="417634" tIns="208817" rIns="417634" bIns="208817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86375-1030-984A-BC9B-F6D70871E3B9}" type="datetimeFigureOut">
              <a:rPr lang="en-US" smtClean="0"/>
              <a:pPr/>
              <a:t>11/28/19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1" y="39680106"/>
            <a:ext cx="9587151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80106"/>
            <a:ext cx="7064216" cy="2279327"/>
          </a:xfrm>
          <a:prstGeom prst="rect">
            <a:avLst/>
          </a:prstGeom>
        </p:spPr>
        <p:txBody>
          <a:bodyPr vert="horz" lIns="417634" tIns="208817" rIns="417634" bIns="208817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C94A8-8E18-644B-B82B-AB90EF90F2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64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image" Target="../media/image4.tiff"/><Relationship Id="rId12" Type="http://schemas.openxmlformats.org/officeDocument/2006/relationships/hyperlink" Target="https://www.wikidata.org/wiki/Wikidata:WikiFactMine" TargetMode="External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://github.com/petermr/normami" TargetMode="External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image" Target="../media/image2.png"/><Relationship Id="rId15" Type="http://schemas.openxmlformats.org/officeDocument/2006/relationships/image" Target="../media/image9.tiff"/><Relationship Id="rId23" Type="http://schemas.openxmlformats.org/officeDocument/2006/relationships/image" Target="../media/image17.png"/><Relationship Id="rId28" Type="http://schemas.openxmlformats.org/officeDocument/2006/relationships/image" Target="../media/image22.tiff"/><Relationship Id="rId36" Type="http://schemas.openxmlformats.org/officeDocument/2006/relationships/image" Target="../media/image30.png"/><Relationship Id="rId10" Type="http://schemas.openxmlformats.org/officeDocument/2006/relationships/hyperlink" Target="http://github.com/contentmine" TargetMode="External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8.tiff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5.tiff"/><Relationship Id="rId3" Type="http://schemas.openxmlformats.org/officeDocument/2006/relationships/hyperlink" Target="https://orcid.org/0000-0003-3386-397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771518" y="18071591"/>
            <a:ext cx="12956680" cy="744337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9" name="TextBox 98"/>
          <p:cNvSpPr txBox="1"/>
          <p:nvPr/>
        </p:nvSpPr>
        <p:spPr>
          <a:xfrm>
            <a:off x="788114" y="18099768"/>
            <a:ext cx="11669693" cy="584775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Automatic sectioning of article and  template-based table extraction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55330" y="2999871"/>
            <a:ext cx="2836620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machines curate the Open phytochemistry literature?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936807" y="4296591"/>
            <a:ext cx="280988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Clive Adams </a:t>
            </a:r>
            <a:r>
              <a:rPr lang="en-US" sz="4400" baseline="30000" dirty="0"/>
              <a:t>5</a:t>
            </a:r>
            <a:r>
              <a:rPr lang="en-US" sz="4400" dirty="0"/>
              <a:t>, Clyde Davies</a:t>
            </a:r>
            <a:r>
              <a:rPr lang="en-US" sz="4400" baseline="30000" dirty="0"/>
              <a:t>5</a:t>
            </a:r>
            <a:r>
              <a:rPr lang="en-US" sz="4400" dirty="0"/>
              <a:t>, Emanuel Faria</a:t>
            </a:r>
            <a:r>
              <a:rPr lang="en-US" sz="4400" baseline="30000" dirty="0"/>
              <a:t>4</a:t>
            </a:r>
            <a:r>
              <a:rPr lang="en-US" sz="4400" dirty="0"/>
              <a:t>, </a:t>
            </a:r>
            <a:r>
              <a:rPr lang="en-US" sz="4400" dirty="0" err="1"/>
              <a:t>Ambarish</a:t>
            </a:r>
            <a:r>
              <a:rPr lang="en-US" sz="4400" dirty="0"/>
              <a:t> Kumar</a:t>
            </a:r>
            <a:r>
              <a:rPr lang="en-US" sz="4800" baseline="30000" dirty="0"/>
              <a:t>1</a:t>
            </a:r>
            <a:r>
              <a:rPr lang="en-US" sz="4800" dirty="0"/>
              <a:t>, </a:t>
            </a:r>
            <a:r>
              <a:rPr lang="en-US" sz="4400" dirty="0"/>
              <a:t>P</a:t>
            </a:r>
          </a:p>
          <a:p>
            <a:pPr algn="ctr"/>
            <a:r>
              <a:rPr lang="en-US" sz="4400" dirty="0"/>
              <a:t>, Peter Murray-Rust</a:t>
            </a:r>
            <a:r>
              <a:rPr lang="en-US" sz="4800" baseline="30000" dirty="0"/>
              <a:t>2,3, a,</a:t>
            </a:r>
            <a:r>
              <a:rPr lang="en-US" sz="4800" dirty="0"/>
              <a:t> Mike Williams</a:t>
            </a:r>
            <a:r>
              <a:rPr lang="en-US" sz="4800" baseline="30000" dirty="0"/>
              <a:t>5</a:t>
            </a:r>
            <a:r>
              <a:rPr lang="en-US" sz="4800" dirty="0"/>
              <a:t>, Andy Wright</a:t>
            </a:r>
            <a:r>
              <a:rPr lang="en-US" sz="4800" baseline="30000" dirty="0"/>
              <a:t>5,</a:t>
            </a:r>
            <a:r>
              <a:rPr lang="en-US" sz="4800" dirty="0"/>
              <a:t> Gitanjali Yadav</a:t>
            </a:r>
            <a:r>
              <a:rPr lang="en-US" sz="5400" baseline="30000" dirty="0"/>
              <a:t>1,2</a:t>
            </a:r>
            <a:r>
              <a:rPr lang="en-US" sz="4800" baseline="30000" dirty="0"/>
              <a:t> </a:t>
            </a:r>
          </a:p>
          <a:p>
            <a:pPr algn="ctr"/>
            <a:r>
              <a:rPr lang="en-US" sz="3600" baseline="30000" dirty="0"/>
              <a:t>1 </a:t>
            </a:r>
            <a:r>
              <a:rPr lang="en-US" sz="3600" dirty="0"/>
              <a:t>National Institute of Plant Genome Research, New Delhi, IN; </a:t>
            </a:r>
            <a:r>
              <a:rPr lang="en-US" sz="3600" baseline="30000" dirty="0"/>
              <a:t>2 </a:t>
            </a:r>
            <a:r>
              <a:rPr lang="en-US" sz="3600" dirty="0"/>
              <a:t>University of Cambridge, UK ; </a:t>
            </a:r>
            <a:r>
              <a:rPr lang="en-US" sz="3600" baseline="30000" dirty="0"/>
              <a:t>4 </a:t>
            </a:r>
            <a:r>
              <a:rPr lang="en-US" sz="3600" dirty="0" err="1"/>
              <a:t>Verriclear</a:t>
            </a:r>
            <a:r>
              <a:rPr lang="en-US" sz="3600" dirty="0"/>
              <a:t> ; </a:t>
            </a:r>
            <a:r>
              <a:rPr lang="en-US" sz="3600" baseline="30000" dirty="0"/>
              <a:t>5 </a:t>
            </a:r>
            <a:r>
              <a:rPr lang="en-US" sz="3600" dirty="0"/>
              <a:t>Chem4Word; </a:t>
            </a:r>
            <a:r>
              <a:rPr lang="en-US" sz="3600" baseline="30000" dirty="0"/>
              <a:t>3</a:t>
            </a:r>
            <a:r>
              <a:rPr lang="en-US" sz="3600" dirty="0"/>
              <a:t> </a:t>
            </a:r>
            <a:r>
              <a:rPr lang="en-US" sz="3600" dirty="0" err="1"/>
              <a:t>ContentMine</a:t>
            </a:r>
            <a:r>
              <a:rPr lang="en-US" sz="3600" dirty="0"/>
              <a:t> Ltd, Cambridge, UK, </a:t>
            </a:r>
            <a:endParaRPr lang="en-US" sz="3600" baseline="30000" dirty="0"/>
          </a:p>
        </p:txBody>
      </p:sp>
      <p:sp>
        <p:nvSpPr>
          <p:cNvPr id="156" name="Rectangle 155"/>
          <p:cNvSpPr/>
          <p:nvPr/>
        </p:nvSpPr>
        <p:spPr>
          <a:xfrm>
            <a:off x="16278124" y="17888675"/>
            <a:ext cx="13858602" cy="80333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11971850" y="39348423"/>
            <a:ext cx="419556" cy="6380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1512626" y="17006282"/>
            <a:ext cx="26573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We use </a:t>
            </a:r>
            <a:r>
              <a:rPr lang="en-US" sz="4000" b="1" dirty="0" err="1"/>
              <a:t>ContentMine</a:t>
            </a:r>
            <a:r>
              <a:rPr lang="en-US" sz="4000" b="1" dirty="0"/>
              <a:t> dictionaries  to support text-mining </a:t>
            </a:r>
            <a:r>
              <a:rPr lang="mr-IN" sz="4000" b="1" dirty="0"/>
              <a:t>…</a:t>
            </a:r>
            <a:r>
              <a:rPr lang="en-GB" sz="4000" b="1" dirty="0"/>
              <a:t>                                      </a:t>
            </a:r>
            <a:r>
              <a:rPr lang="mr-IN" sz="4000" b="1" dirty="0"/>
              <a:t>…</a:t>
            </a:r>
            <a:r>
              <a:rPr lang="en-GB" sz="4000" b="1" dirty="0"/>
              <a:t> and text-mining to populate Dictionaries!</a:t>
            </a:r>
            <a:r>
              <a:rPr lang="en-US" sz="4000" b="1" dirty="0"/>
              <a:t>   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989917" y="42426406"/>
            <a:ext cx="6288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a: (PMR’s IDs) [Wikidata] :  </a:t>
            </a:r>
            <a:r>
              <a:rPr lang="fi-FI" sz="1600" dirty="0">
                <a:solidFill>
                  <a:srgbClr val="0000FF"/>
                </a:solidFill>
                <a:latin typeface="Arial"/>
                <a:cs typeface="Arial"/>
              </a:rPr>
              <a:t>[Q908710] </a:t>
            </a:r>
            <a:r>
              <a:rPr lang="en-US" sz="1600" dirty="0"/>
              <a:t>(ORCID) </a:t>
            </a:r>
            <a:r>
              <a:rPr lang="fi-FI" sz="1600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lang="mr-IN" sz="1600" dirty="0">
                <a:latin typeface="Arial"/>
                <a:cs typeface="Arial"/>
                <a:hlinkClick r:id="rId3"/>
              </a:rPr>
              <a:t>0000-0003-3386-3972</a:t>
            </a:r>
            <a:r>
              <a:rPr lang="en-GB" sz="1600" dirty="0">
                <a:latin typeface="Arial"/>
                <a:cs typeface="Arial"/>
              </a:rPr>
              <a:t>)</a:t>
            </a:r>
            <a:endParaRPr lang="en-US" sz="1600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pic>
        <p:nvPicPr>
          <p:cNvPr id="251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13936" y="893984"/>
            <a:ext cx="5402598" cy="1112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Picture 282" descr="image.1.13.2096_2367.-2376_-208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185" y="219788"/>
            <a:ext cx="2512433" cy="2710140"/>
          </a:xfrm>
          <a:prstGeom prst="rect">
            <a:avLst/>
          </a:prstGeom>
        </p:spPr>
      </p:pic>
      <p:pic>
        <p:nvPicPr>
          <p:cNvPr id="284" name="Picture 283" descr="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321" y="729157"/>
            <a:ext cx="4565904" cy="18653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52690" y="14680954"/>
            <a:ext cx="26400619" cy="21852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SEMANTICS: Wikidata</a:t>
            </a:r>
            <a:r>
              <a:rPr lang="en-US" sz="3200" dirty="0"/>
              <a:t> (a Wikimedia project) has nearly 70 million </a:t>
            </a:r>
            <a:r>
              <a:rPr lang="en-US" sz="3200" b="1" dirty="0"/>
              <a:t>items</a:t>
            </a:r>
            <a:r>
              <a:rPr lang="en-US" sz="3200" dirty="0"/>
              <a:t> of Open semantic knowledge. </a:t>
            </a:r>
            <a:r>
              <a:rPr lang="en-US" sz="3200" b="1" dirty="0"/>
              <a:t>Items </a:t>
            </a:r>
            <a:r>
              <a:rPr lang="en-US" sz="3200" dirty="0"/>
              <a:t>have unique identifiers (</a:t>
            </a:r>
            <a:r>
              <a:rPr lang="en-US" sz="3200" b="1" dirty="0"/>
              <a:t>Q numbers</a:t>
            </a:r>
            <a:r>
              <a:rPr lang="en-US" sz="3200" dirty="0"/>
              <a:t>) related by </a:t>
            </a:r>
            <a:r>
              <a:rPr lang="en-US" sz="3200" b="1" dirty="0"/>
              <a:t>properties (P). Example: “ </a:t>
            </a:r>
            <a:r>
              <a:rPr lang="en-US" sz="3200" dirty="0"/>
              <a:t>the invasive species </a:t>
            </a:r>
            <a:r>
              <a:rPr lang="en-US" sz="3200" i="1" dirty="0"/>
              <a:t>Lantana </a:t>
            </a:r>
            <a:r>
              <a:rPr lang="en-US" sz="3200" i="1" dirty="0" err="1"/>
              <a:t>camara</a:t>
            </a:r>
            <a:r>
              <a:rPr lang="en-US" sz="3200" i="1" dirty="0"/>
              <a:t> </a:t>
            </a:r>
            <a:r>
              <a:rPr lang="en-US" sz="3200" dirty="0"/>
              <a:t>produces beta-</a:t>
            </a:r>
            <a:r>
              <a:rPr lang="en-US" sz="3200" dirty="0" err="1"/>
              <a:t>caryophyllene</a:t>
            </a:r>
            <a:r>
              <a:rPr lang="en-US" sz="3200" dirty="0"/>
              <a:t>”  is represented by the triples:</a:t>
            </a:r>
            <a:br>
              <a:rPr lang="en-US" sz="3200" dirty="0"/>
            </a:br>
            <a:r>
              <a:rPr lang="en-US" sz="3600" dirty="0"/>
              <a:t>                                          </a:t>
            </a:r>
            <a:r>
              <a:rPr lang="is-IS" sz="3600" b="1" dirty="0">
                <a:latin typeface="Courier New"/>
                <a:cs typeface="Courier New"/>
              </a:rPr>
              <a:t>Q332469</a:t>
            </a:r>
            <a:r>
              <a:rPr lang="en-US" sz="3600" i="1" dirty="0">
                <a:latin typeface="Courier New"/>
                <a:cs typeface="Courier New"/>
              </a:rPr>
              <a:t> </a:t>
            </a:r>
            <a:r>
              <a:rPr lang="en-US" sz="3600" b="1" dirty="0">
                <a:latin typeface="Courier New"/>
                <a:cs typeface="Courier New"/>
              </a:rPr>
              <a:t>P5626 “56”</a:t>
            </a:r>
            <a:r>
              <a:rPr lang="en-US" sz="3600" dirty="0"/>
              <a:t>                   (</a:t>
            </a:r>
            <a:r>
              <a:rPr lang="en-US" sz="3600" i="1" dirty="0"/>
              <a:t>L. </a:t>
            </a:r>
            <a:r>
              <a:rPr lang="en-US" sz="3600" i="1" dirty="0" err="1"/>
              <a:t>camara</a:t>
            </a:r>
            <a:r>
              <a:rPr lang="en-US" sz="3600" dirty="0"/>
              <a:t> </a:t>
            </a:r>
            <a:r>
              <a:rPr lang="en-US" sz="3600" b="1" dirty="0" err="1">
                <a:latin typeface="Courier New"/>
                <a:cs typeface="Courier New"/>
              </a:rPr>
              <a:t>hasGISDId</a:t>
            </a:r>
            <a:r>
              <a:rPr lang="en-US" sz="3600" b="1" dirty="0">
                <a:latin typeface="Courier"/>
                <a:cs typeface="Courier"/>
              </a:rPr>
              <a:t> 56 </a:t>
            </a:r>
            <a:r>
              <a:rPr lang="mr-IN" sz="3600" b="1" dirty="0">
                <a:latin typeface="Courier"/>
                <a:cs typeface="Courier"/>
              </a:rPr>
              <a:t>–</a:t>
            </a:r>
            <a:r>
              <a:rPr lang="en-US" sz="3600" b="1" dirty="0">
                <a:latin typeface="Courier"/>
                <a:cs typeface="Courier"/>
              </a:rPr>
              <a:t> (</a:t>
            </a:r>
            <a:r>
              <a:rPr lang="en-US" sz="3600" dirty="0" err="1"/>
              <a:t>GlobalInvasiveSpeciesDatabase</a:t>
            </a:r>
            <a:r>
              <a:rPr lang="en-US" sz="3600" dirty="0"/>
              <a:t>))</a:t>
            </a:r>
          </a:p>
          <a:p>
            <a:r>
              <a:rPr lang="en-US" sz="3600" dirty="0"/>
              <a:t>                                          </a:t>
            </a:r>
            <a:r>
              <a:rPr lang="it-IT" sz="3600" b="1" dirty="0">
                <a:latin typeface="Courier New"/>
                <a:cs typeface="Courier New"/>
              </a:rPr>
              <a:t>Q421614 P1582 </a:t>
            </a:r>
            <a:r>
              <a:rPr lang="is-IS" sz="3600" b="1" dirty="0">
                <a:latin typeface="Courier New"/>
                <a:cs typeface="Courier New"/>
              </a:rPr>
              <a:t>Q332469    </a:t>
            </a:r>
            <a:r>
              <a:rPr lang="is-IS" sz="3600" dirty="0">
                <a:latin typeface="Arial"/>
                <a:cs typeface="Arial"/>
              </a:rPr>
              <a:t>(beta-caryophyllene </a:t>
            </a:r>
            <a:r>
              <a:rPr lang="is-IS" sz="3600" b="1" dirty="0">
                <a:latin typeface="Courier New"/>
                <a:cs typeface="Courier New"/>
              </a:rPr>
              <a:t>isNaturalProductOf</a:t>
            </a:r>
            <a:r>
              <a:rPr lang="is-IS" sz="3600" i="1" dirty="0">
                <a:latin typeface="Arial"/>
                <a:cs typeface="Arial"/>
              </a:rPr>
              <a:t> L. </a:t>
            </a:r>
            <a:r>
              <a:rPr lang="en-US" sz="3600" i="1" dirty="0">
                <a:latin typeface="Arial"/>
                <a:cs typeface="Arial"/>
              </a:rPr>
              <a:t>c</a:t>
            </a:r>
            <a:r>
              <a:rPr lang="is-IS" sz="3600" i="1" dirty="0">
                <a:latin typeface="Arial"/>
                <a:cs typeface="Arial"/>
              </a:rPr>
              <a:t>amara</a:t>
            </a:r>
            <a:r>
              <a:rPr lang="is-IS" sz="3600" dirty="0">
                <a:latin typeface="Arial"/>
                <a:cs typeface="Arial"/>
              </a:rPr>
              <a:t>)</a:t>
            </a:r>
            <a:endParaRPr lang="it-IT" sz="3600" dirty="0">
              <a:latin typeface="Arial"/>
              <a:cs typeface="Arial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9584434" y="26130522"/>
            <a:ext cx="18466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3676" y="6122794"/>
            <a:ext cx="128861" cy="980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 rotWithShape="1">
          <a:blip r:embed="rId7"/>
          <a:srcRect l="15399" t="28808" r="39699" b="16589"/>
          <a:stretch>
            <a:fillRect/>
          </a:stretch>
        </p:blipFill>
        <p:spPr>
          <a:xfrm>
            <a:off x="1042799" y="8713464"/>
            <a:ext cx="1163603" cy="1182171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411" y="6752216"/>
            <a:ext cx="1431683" cy="136005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9"/>
          <a:srcRect r="17990" b="4930"/>
          <a:stretch>
            <a:fillRect/>
          </a:stretch>
        </p:blipFill>
        <p:spPr>
          <a:xfrm>
            <a:off x="1194133" y="10485710"/>
            <a:ext cx="1126132" cy="1244485"/>
          </a:xfrm>
          <a:prstGeom prst="ellipse">
            <a:avLst/>
          </a:prstGeom>
          <a:ln w="3810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94" name="TextBox 293"/>
          <p:cNvSpPr txBox="1"/>
          <p:nvPr/>
        </p:nvSpPr>
        <p:spPr>
          <a:xfrm>
            <a:off x="1227798" y="8256638"/>
            <a:ext cx="1190752" cy="33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leaf Q33971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1102260" y="9945250"/>
            <a:ext cx="1131816" cy="33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fruit Q1364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1140886" y="11971792"/>
            <a:ext cx="1211830" cy="33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flower Q506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17504" y="39871861"/>
            <a:ext cx="137324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References and Acknowledgements</a:t>
            </a:r>
          </a:p>
          <a:p>
            <a:pPr marL="342900" indent="-342900">
              <a:buFontTx/>
              <a:buChar char="•"/>
            </a:pPr>
            <a:r>
              <a:rPr lang="en-US" sz="2000" dirty="0" err="1"/>
              <a:t>ContentMine.org</a:t>
            </a:r>
            <a:r>
              <a:rPr lang="en-US" sz="2000" dirty="0"/>
              <a:t> software:  </a:t>
            </a:r>
            <a:r>
              <a:rPr lang="en-US" sz="2000" dirty="0">
                <a:hlinkClick r:id="rId10"/>
              </a:rPr>
              <a:t>http://github.com/contentmine</a:t>
            </a:r>
            <a:r>
              <a:rPr lang="en-US" sz="2000" dirty="0"/>
              <a:t> and :  </a:t>
            </a:r>
            <a:r>
              <a:rPr lang="en-US" sz="2000" dirty="0">
                <a:hlinkClick r:id="rId11"/>
              </a:rPr>
              <a:t>http://github.com/petermr/ami3</a:t>
            </a:r>
            <a:r>
              <a:rPr lang="en-US" sz="2000" dirty="0"/>
              <a:t>/</a:t>
            </a:r>
          </a:p>
          <a:p>
            <a:pPr marL="342900" indent="-342900">
              <a:buFontTx/>
              <a:buChar char="•"/>
            </a:pPr>
            <a:r>
              <a:rPr lang="en-US" sz="2000" dirty="0">
                <a:hlinkClick r:id="rId12"/>
              </a:rPr>
              <a:t>https://www.wikidata.org/wiki/Wikidata:WikiFactMine</a:t>
            </a:r>
            <a:r>
              <a:rPr lang="en-US" sz="2000" dirty="0"/>
              <a:t> </a:t>
            </a:r>
          </a:p>
          <a:p>
            <a:pPr marL="342900" indent="-342900">
              <a:buFontTx/>
              <a:buChar char="•"/>
            </a:pPr>
            <a:r>
              <a:rPr lang="en-US" sz="2000" dirty="0"/>
              <a:t>Images from Wikimedia Commons; </a:t>
            </a:r>
            <a:r>
              <a:rPr lang="en-US" sz="2000" dirty="0" err="1"/>
              <a:t>Licence</a:t>
            </a:r>
            <a:r>
              <a:rPr lang="en-US" sz="2000" dirty="0"/>
              <a:t> CC0 and CC BY-SA</a:t>
            </a:r>
          </a:p>
          <a:p>
            <a:pPr marL="342900" indent="-342900">
              <a:buFontTx/>
              <a:buChar char="•"/>
            </a:pPr>
            <a:r>
              <a:rPr lang="en-GB" sz="2000" dirty="0">
                <a:latin typeface="Arial"/>
                <a:cs typeface="Arial"/>
              </a:rPr>
              <a:t>GY, AK, thank NIPGR for financial support.</a:t>
            </a:r>
          </a:p>
          <a:p>
            <a:pPr marL="342900" indent="-342900">
              <a:buFontTx/>
              <a:buChar char="•"/>
            </a:pPr>
            <a:r>
              <a:rPr lang="en-GB" sz="2000" dirty="0">
                <a:latin typeface="Arial"/>
                <a:cs typeface="Arial"/>
              </a:rPr>
              <a:t>GY Thanks the DBT-Cambridge program for Funding (University of Cambridge, Dept of Biotechnology, Govt of India)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138358" y="36118793"/>
            <a:ext cx="13207563" cy="550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Developments in progress </a:t>
            </a:r>
          </a:p>
          <a:p>
            <a:endParaRPr lang="en-US" sz="3200" b="1" dirty="0"/>
          </a:p>
          <a:p>
            <a:pPr marL="457200" indent="-457200">
              <a:buFontTx/>
              <a:buChar char="•"/>
            </a:pPr>
            <a:r>
              <a:rPr lang="en-US" sz="3200" dirty="0"/>
              <a:t>Integration with KNIME (fingerprints, searching) OSCAR/OPSIN  (NLP)</a:t>
            </a:r>
          </a:p>
          <a:p>
            <a:pPr marL="457200" indent="-457200">
              <a:buFontTx/>
              <a:buChar char="•"/>
            </a:pPr>
            <a:r>
              <a:rPr lang="en-US" sz="3200" dirty="0"/>
              <a:t>Semantic annotation of articles</a:t>
            </a:r>
          </a:p>
          <a:p>
            <a:pPr marL="457200" indent="-457200">
              <a:buFontTx/>
              <a:buChar char="•"/>
            </a:pPr>
            <a:r>
              <a:rPr lang="en-US" sz="3200" dirty="0"/>
              <a:t>Templates for extracting medicinal activity</a:t>
            </a:r>
          </a:p>
          <a:p>
            <a:pPr marL="457200" indent="-457200">
              <a:buFontTx/>
              <a:buChar char="•"/>
            </a:pPr>
            <a:r>
              <a:rPr lang="en-US" sz="3200" dirty="0"/>
              <a:t>Checking tables and content for semantic consistency</a:t>
            </a:r>
          </a:p>
          <a:p>
            <a:pPr marL="457200" indent="-457200">
              <a:buFontTx/>
              <a:buChar char="•"/>
            </a:pPr>
            <a:r>
              <a:rPr lang="en-US" sz="3200" dirty="0"/>
              <a:t>Synonym resolution and fuzzy chemistry</a:t>
            </a:r>
          </a:p>
          <a:p>
            <a:pPr marL="457200" indent="-457200">
              <a:buFontTx/>
              <a:buChar char="•"/>
            </a:pPr>
            <a:endParaRPr lang="en-US" sz="3200" dirty="0"/>
          </a:p>
          <a:p>
            <a:pPr marL="457200" indent="-457200">
              <a:buFontTx/>
              <a:buChar char="•"/>
            </a:pPr>
            <a:r>
              <a:rPr lang="en-US" sz="3200" dirty="0"/>
              <a:t>What would YOU like?</a:t>
            </a:r>
          </a:p>
          <a:p>
            <a:pPr marL="457200" indent="-457200">
              <a:buFontTx/>
              <a:buChar char="•"/>
            </a:pPr>
            <a:r>
              <a:rPr lang="en-US" sz="3200" dirty="0"/>
              <a:t>What can you help with?</a:t>
            </a:r>
          </a:p>
          <a:p>
            <a:pPr marL="457200" indent="-457200">
              <a:buFontTx/>
              <a:buChar char="•"/>
            </a:pPr>
            <a:endParaRPr lang="en-US" sz="32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26192926" y="8044211"/>
            <a:ext cx="2842711" cy="2902172"/>
            <a:chOff x="26192926" y="8044211"/>
            <a:chExt cx="2842711" cy="2902172"/>
          </a:xfrm>
        </p:grpSpPr>
        <p:pic>
          <p:nvPicPr>
            <p:cNvPr id="324" name="Picture 32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468408" y="8044211"/>
              <a:ext cx="2567229" cy="2902172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89" name="Rectangle 88"/>
            <p:cNvSpPr/>
            <p:nvPr/>
          </p:nvSpPr>
          <p:spPr>
            <a:xfrm>
              <a:off x="26192926" y="10349442"/>
              <a:ext cx="147753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400" b="1" dirty="0">
                  <a:latin typeface="Courier New"/>
                  <a:cs typeface="Courier New"/>
                </a:rPr>
                <a:t>Q421614 </a:t>
              </a:r>
              <a:endParaRPr lang="en-US" sz="24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2DA347F-A3B3-9B49-A916-4558D633DB46}"/>
              </a:ext>
            </a:extLst>
          </p:cNvPr>
          <p:cNvSpPr txBox="1"/>
          <p:nvPr/>
        </p:nvSpPr>
        <p:spPr>
          <a:xfrm>
            <a:off x="8201025" y="1657350"/>
            <a:ext cx="1847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9FADF7-76E5-2B41-8B49-2B1C48CFD1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0970" y="784163"/>
            <a:ext cx="6096000" cy="1257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98CF03-4935-BF4E-877D-199D983D47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51185" y="826685"/>
            <a:ext cx="4196637" cy="1240941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B494F6DB-85F0-FD4C-887E-6DD01F4E14E6}"/>
              </a:ext>
            </a:extLst>
          </p:cNvPr>
          <p:cNvSpPr txBox="1"/>
          <p:nvPr/>
        </p:nvSpPr>
        <p:spPr>
          <a:xfrm>
            <a:off x="4047394" y="7153964"/>
            <a:ext cx="22082186" cy="5632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16000</a:t>
            </a:r>
            <a:r>
              <a:rPr lang="en-US" sz="3600" dirty="0"/>
              <a:t> Open articles (</a:t>
            </a:r>
            <a:r>
              <a:rPr lang="en-US" sz="3600" dirty="0" err="1"/>
              <a:t>EuropePMC</a:t>
            </a:r>
            <a:r>
              <a:rPr lang="en-US" sz="3600" dirty="0"/>
              <a:t>) report medicinal properties of plant oils. Typical narrative:</a:t>
            </a:r>
          </a:p>
          <a:p>
            <a:pPr algn="ctr"/>
            <a:br>
              <a:rPr lang="en-US" sz="3600" dirty="0"/>
            </a:br>
            <a:endParaRPr lang="en-US" sz="3600" dirty="0"/>
          </a:p>
          <a:p>
            <a:pPr algn="ctr"/>
            <a:endParaRPr lang="en-US" sz="3600" b="1" dirty="0"/>
          </a:p>
          <a:p>
            <a:pPr algn="ctr"/>
            <a:endParaRPr lang="en-US" sz="3600" b="1" dirty="0"/>
          </a:p>
          <a:p>
            <a:pPr algn="ctr"/>
            <a:endParaRPr lang="en-US" sz="3600" b="1" dirty="0"/>
          </a:p>
          <a:p>
            <a:pPr algn="ctr"/>
            <a:endParaRPr lang="en-US" sz="3600" dirty="0"/>
          </a:p>
          <a:p>
            <a:pPr algn="ctr"/>
            <a:r>
              <a:rPr lang="en-US" sz="3600" i="1" dirty="0"/>
              <a:t>Automatically</a:t>
            </a:r>
            <a:r>
              <a:rPr lang="en-US" sz="3600" dirty="0"/>
              <a:t> download articles; sectioning, disambiguation; semantics, </a:t>
            </a:r>
          </a:p>
          <a:p>
            <a:pPr algn="ctr"/>
            <a:r>
              <a:rPr lang="en-US" sz="3600" dirty="0"/>
              <a:t>100,000 compound references, normalization, to create semantic phytochemical dictionary.  </a:t>
            </a:r>
          </a:p>
          <a:p>
            <a:pPr algn="ctr"/>
            <a:r>
              <a:rPr lang="en-US" sz="3600" dirty="0"/>
              <a:t>Everything (chemicals, plants, countries, activities, bibliography) is linked to </a:t>
            </a:r>
            <a:r>
              <a:rPr lang="en-US" sz="3600" dirty="0" err="1"/>
              <a:t>Wikidata</a:t>
            </a:r>
            <a:endParaRPr lang="en-US" sz="36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1ADF08CA-115F-054D-BC5C-E11691336F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7248" y="23006747"/>
            <a:ext cx="3784600" cy="22987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197E64EA-F2F5-4745-BDFF-E8A71D8421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589485" y="18071591"/>
            <a:ext cx="4394200" cy="46482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C155EB25-F6D4-524F-91D8-147B4913CF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4678" y="22832138"/>
            <a:ext cx="3657600" cy="8128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54CEF49-2DC1-984B-A92C-DD04A387F4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2149" y="23652853"/>
            <a:ext cx="3712001" cy="9271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1774710E-1945-F04B-9FC4-737C4A75424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1917" y="24625333"/>
            <a:ext cx="3733800" cy="8255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67CEA828-4666-7940-B5E9-C20F8EAAEED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08297" y="22781465"/>
            <a:ext cx="3606800" cy="9525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867C36E8-FFAE-1F4B-B6B1-6C04CB059E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10992" y="23764064"/>
            <a:ext cx="3683000" cy="8128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951A61B-FA72-9A48-9419-2D6D10CD019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25357" y="24656445"/>
            <a:ext cx="3556000" cy="6096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D196558-36F5-1B45-A8CD-D0704438B64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47025" y="23497961"/>
            <a:ext cx="3733800" cy="18161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F02EE478-1060-3244-95EB-667F9DCE91E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3218" y="18706615"/>
            <a:ext cx="5027245" cy="1970478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161" name="AutoShape 2" descr="image.png">
            <a:extLst>
              <a:ext uri="{FF2B5EF4-FFF2-40B4-BE49-F238E27FC236}">
                <a16:creationId xmlns:a16="http://schemas.microsoft.com/office/drawing/2014/main" id="{9F9B6C22-9427-874C-9A29-CA012161B5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677950" y="19760738"/>
            <a:ext cx="715010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5DD60AE1-F008-0549-8907-3D167564493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914822" y="23289950"/>
            <a:ext cx="2705100" cy="245110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F31738BD-D64A-1D4F-B197-81AD7BE6800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682688" y="23289950"/>
            <a:ext cx="4051300" cy="2400300"/>
          </a:xfrm>
          <a:prstGeom prst="rect">
            <a:avLst/>
          </a:prstGeom>
        </p:spPr>
      </p:pic>
      <p:sp>
        <p:nvSpPr>
          <p:cNvPr id="299" name="TextBox 298">
            <a:extLst>
              <a:ext uri="{FF2B5EF4-FFF2-40B4-BE49-F238E27FC236}">
                <a16:creationId xmlns:a16="http://schemas.microsoft.com/office/drawing/2014/main" id="{7DFDCE70-B6F6-3249-BDBE-FC431099A332}"/>
              </a:ext>
            </a:extLst>
          </p:cNvPr>
          <p:cNvSpPr txBox="1"/>
          <p:nvPr/>
        </p:nvSpPr>
        <p:spPr>
          <a:xfrm>
            <a:off x="18642167" y="23370036"/>
            <a:ext cx="650756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raw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FE9BC7D1-0B39-8B43-8109-E4E415225DCE}"/>
              </a:ext>
            </a:extLst>
          </p:cNvPr>
          <p:cNvSpPr txBox="1"/>
          <p:nvPr/>
        </p:nvSpPr>
        <p:spPr>
          <a:xfrm>
            <a:off x="21333764" y="23302399"/>
            <a:ext cx="221470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Wikidata</a:t>
            </a:r>
            <a:r>
              <a:rPr lang="en-US" sz="2400" dirty="0"/>
              <a:t> lookup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E304CE-36A5-C34F-8A76-5607413CB1B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279959" y="8366263"/>
            <a:ext cx="2222500" cy="14732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968220" y="8199557"/>
            <a:ext cx="2299510" cy="2752057"/>
            <a:chOff x="25487946" y="27243345"/>
            <a:chExt cx="3440020" cy="4300026"/>
          </a:xfrm>
        </p:grpSpPr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5487946" y="27243345"/>
              <a:ext cx="3440020" cy="4300026"/>
            </a:xfrm>
            <a:prstGeom prst="rect">
              <a:avLst/>
            </a:prstGeom>
          </p:spPr>
        </p:pic>
        <p:sp>
          <p:nvSpPr>
            <p:cNvPr id="301" name="TextBox 300"/>
            <p:cNvSpPr txBox="1"/>
            <p:nvPr/>
          </p:nvSpPr>
          <p:spPr>
            <a:xfrm>
              <a:off x="25594179" y="27386802"/>
              <a:ext cx="2952971" cy="110605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steam distillation</a:t>
              </a:r>
            </a:p>
            <a:p>
              <a:r>
                <a:rPr lang="en-US" sz="2000" dirty="0"/>
                <a:t> (Q1164392)</a:t>
              </a: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9432A4CC-1673-554D-BDA0-63ACFE12970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4826487" y="8098381"/>
            <a:ext cx="2205482" cy="187193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742969" y="9793656"/>
            <a:ext cx="126342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/>
              <a:t>Q3215980</a:t>
            </a:r>
            <a:endParaRPr lang="is-IS" sz="2000" b="1" dirty="0">
              <a:latin typeface="Courier New"/>
              <a:cs typeface="Courier New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0EF62A7-D203-E84F-975A-3BB994C4679C}"/>
              </a:ext>
            </a:extLst>
          </p:cNvPr>
          <p:cNvSpPr txBox="1"/>
          <p:nvPr/>
        </p:nvSpPr>
        <p:spPr>
          <a:xfrm>
            <a:off x="7618933" y="7984801"/>
            <a:ext cx="1544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ourier New"/>
                <a:cs typeface="Courier New"/>
              </a:rPr>
              <a:t>Thymus</a:t>
            </a:r>
          </a:p>
          <a:p>
            <a:r>
              <a:rPr lang="en-GB" sz="2000" b="1" dirty="0">
                <a:latin typeface="Courier New"/>
                <a:cs typeface="Courier New"/>
              </a:rPr>
              <a:t>vulgaris</a:t>
            </a:r>
            <a:endParaRPr lang="is-IS" sz="2000" b="1" dirty="0">
              <a:latin typeface="Courier New"/>
              <a:cs typeface="Courier New"/>
            </a:endParaRPr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E3FC4A15-3701-0744-A9AE-1DC660CD9FE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9097688" y="8129119"/>
            <a:ext cx="3029612" cy="18412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C51721EF-44C2-184D-9024-7359E59C9676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046286" y="8408911"/>
            <a:ext cx="1270000" cy="1308100"/>
          </a:xfrm>
          <a:prstGeom prst="rect">
            <a:avLst/>
          </a:prstGeom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CA83B464-68FA-2C49-92BE-3BB9C38AD878}"/>
              </a:ext>
            </a:extLst>
          </p:cNvPr>
          <p:cNvSpPr txBox="1"/>
          <p:nvPr/>
        </p:nvSpPr>
        <p:spPr>
          <a:xfrm>
            <a:off x="7000964" y="10173428"/>
            <a:ext cx="2755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Harvest plant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EF2BF7BA-99D5-8D4B-B02A-44CB680C314D}"/>
              </a:ext>
            </a:extLst>
          </p:cNvPr>
          <p:cNvSpPr txBox="1"/>
          <p:nvPr/>
        </p:nvSpPr>
        <p:spPr>
          <a:xfrm>
            <a:off x="11460609" y="10122698"/>
            <a:ext cx="151701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b="1" dirty="0"/>
              <a:t>extract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6DF3B0F3-0C9E-0046-BED2-A47527601A10}"/>
              </a:ext>
            </a:extLst>
          </p:cNvPr>
          <p:cNvSpPr txBox="1"/>
          <p:nvPr/>
        </p:nvSpPr>
        <p:spPr>
          <a:xfrm>
            <a:off x="15499673" y="10187257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oil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E200723A-866A-434F-B05F-202979347EE4}"/>
              </a:ext>
            </a:extLst>
          </p:cNvPr>
          <p:cNvSpPr txBox="1"/>
          <p:nvPr/>
        </p:nvSpPr>
        <p:spPr>
          <a:xfrm>
            <a:off x="19926468" y="10165951"/>
            <a:ext cx="1624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analyze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3811EA66-DE78-E348-B1E3-D2DCD1ACBA42}"/>
              </a:ext>
            </a:extLst>
          </p:cNvPr>
          <p:cNvSpPr txBox="1"/>
          <p:nvPr/>
        </p:nvSpPr>
        <p:spPr>
          <a:xfrm>
            <a:off x="23548473" y="10141250"/>
            <a:ext cx="245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Test activity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96C2E5-E67E-9C43-AD41-465FBA54E8F9}"/>
              </a:ext>
            </a:extLst>
          </p:cNvPr>
          <p:cNvSpPr txBox="1"/>
          <p:nvPr/>
        </p:nvSpPr>
        <p:spPr>
          <a:xfrm>
            <a:off x="1192150" y="13639869"/>
            <a:ext cx="28121700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Query (2019-11) 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europepmc.org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using ContentMine’s “getpapers” 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 </a:t>
            </a:r>
            <a:r>
              <a:rPr lang="en-GB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16006 open access 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results (EuPMCVersion: 6.2)</a:t>
            </a:r>
          </a:p>
        </p:txBody>
      </p:sp>
      <p:pic>
        <p:nvPicPr>
          <p:cNvPr id="1032" name="Picture 1031">
            <a:extLst>
              <a:ext uri="{FF2B5EF4-FFF2-40B4-BE49-F238E27FC236}">
                <a16:creationId xmlns:a16="http://schemas.microsoft.com/office/drawing/2014/main" id="{B34B23C5-282C-F04B-BB03-D5736B01752B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8285" y="26443755"/>
            <a:ext cx="15430304" cy="9130690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D464EC80-6815-D64A-A6F5-36AE64004972}"/>
              </a:ext>
            </a:extLst>
          </p:cNvPr>
          <p:cNvSpPr txBox="1"/>
          <p:nvPr/>
        </p:nvSpPr>
        <p:spPr>
          <a:xfrm>
            <a:off x="6937872" y="27200386"/>
            <a:ext cx="8663975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Phytochemical dictionary in Chem4Word</a:t>
            </a:r>
          </a:p>
        </p:txBody>
      </p: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D5BB615E-E7CD-8C49-A0B8-5448C017897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7030020" y="28700176"/>
            <a:ext cx="12192000" cy="6858000"/>
          </a:xfrm>
          <a:prstGeom prst="rect">
            <a:avLst/>
          </a:prstGeom>
        </p:spPr>
      </p:pic>
      <p:sp>
        <p:nvSpPr>
          <p:cNvPr id="328" name="TextBox 327">
            <a:extLst>
              <a:ext uri="{FF2B5EF4-FFF2-40B4-BE49-F238E27FC236}">
                <a16:creationId xmlns:a16="http://schemas.microsoft.com/office/drawing/2014/main" id="{B6941476-7066-DD45-8012-991A476CF5FE}"/>
              </a:ext>
            </a:extLst>
          </p:cNvPr>
          <p:cNvSpPr txBox="1"/>
          <p:nvPr/>
        </p:nvSpPr>
        <p:spPr>
          <a:xfrm>
            <a:off x="18395711" y="29504413"/>
            <a:ext cx="10891828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/>
              <a:t>KNIME workflow (part!) for extracting the literature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7019C114-1186-FD4D-99D8-889E10971852}"/>
              </a:ext>
            </a:extLst>
          </p:cNvPr>
          <p:cNvSpPr txBox="1"/>
          <p:nvPr/>
        </p:nvSpPr>
        <p:spPr>
          <a:xfrm>
            <a:off x="1032312" y="13013656"/>
            <a:ext cx="28326985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getpapers -q "((essential oil) AND ((antimicrobial) OR (antibacterial) OR (antioxidant) OR (antihelmintic)))" -n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D1FA15B1-D28E-9A4E-9716-1E1ABB1B8AC0}"/>
              </a:ext>
            </a:extLst>
          </p:cNvPr>
          <p:cNvSpPr txBox="1"/>
          <p:nvPr/>
        </p:nvSpPr>
        <p:spPr>
          <a:xfrm>
            <a:off x="1484010" y="35887678"/>
            <a:ext cx="13207563" cy="35394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Queries that </a:t>
            </a:r>
            <a:r>
              <a:rPr lang="en-US" sz="3200" b="1" dirty="0" err="1"/>
              <a:t>CEVOpen</a:t>
            </a:r>
            <a:r>
              <a:rPr lang="en-US" sz="3200" b="1" dirty="0"/>
              <a:t>/Wikidata can support</a:t>
            </a:r>
          </a:p>
          <a:p>
            <a:endParaRPr lang="en-US" sz="3200" b="1" dirty="0"/>
          </a:p>
          <a:p>
            <a:pPr marL="457200" indent="-457200">
              <a:buFontTx/>
              <a:buChar char="•"/>
            </a:pPr>
            <a:r>
              <a:rPr lang="en-US" sz="3200" dirty="0"/>
              <a:t>How much does the composition of essential oils vary with geography?</a:t>
            </a:r>
          </a:p>
          <a:p>
            <a:pPr marL="457200" indent="-457200">
              <a:buFontTx/>
              <a:buChar char="•"/>
            </a:pPr>
            <a:r>
              <a:rPr lang="en-US" sz="3200" dirty="0"/>
              <a:t>Can </a:t>
            </a:r>
            <a:r>
              <a:rPr lang="en-US" sz="3200" b="1" dirty="0"/>
              <a:t>chemical fingerprints</a:t>
            </a:r>
            <a:r>
              <a:rPr lang="en-US" sz="3200" dirty="0"/>
              <a:t> be correlated with medicinal activity ?</a:t>
            </a:r>
          </a:p>
          <a:p>
            <a:pPr marL="457200" indent="-457200">
              <a:buFontTx/>
              <a:buChar char="•"/>
            </a:pPr>
            <a:r>
              <a:rPr lang="en-US" sz="3200" dirty="0"/>
              <a:t>Who </a:t>
            </a:r>
            <a:r>
              <a:rPr lang="en-US" sz="3200" b="1" dirty="0"/>
              <a:t>funds</a:t>
            </a:r>
            <a:r>
              <a:rPr lang="en-US" sz="3200" dirty="0"/>
              <a:t>, or is likely to fund, </a:t>
            </a:r>
            <a:r>
              <a:rPr lang="en-US" sz="3200" b="1" dirty="0"/>
              <a:t>essential oil</a:t>
            </a:r>
            <a:r>
              <a:rPr lang="en-US" sz="3200" dirty="0"/>
              <a:t> research?</a:t>
            </a:r>
          </a:p>
          <a:p>
            <a:pPr marL="457200" indent="-457200">
              <a:buFontTx/>
              <a:buChar char="•"/>
            </a:pPr>
            <a:r>
              <a:rPr lang="en-US" sz="3200" dirty="0"/>
              <a:t>What new </a:t>
            </a:r>
            <a:r>
              <a:rPr lang="en-US" sz="3200" b="1" dirty="0"/>
              <a:t>phytochemicals</a:t>
            </a:r>
            <a:r>
              <a:rPr lang="en-US" sz="3200" dirty="0"/>
              <a:t> have been reported in 2019 </a:t>
            </a:r>
            <a:r>
              <a:rPr lang="en-US" sz="3200" b="1" dirty="0"/>
              <a:t>preprints</a:t>
            </a:r>
            <a:r>
              <a:rPr lang="en-US" sz="3200" dirty="0"/>
              <a:t>?</a:t>
            </a:r>
          </a:p>
          <a:p>
            <a:pPr marL="457200" indent="-457200">
              <a:buFontTx/>
              <a:buChar char="•"/>
            </a:pPr>
            <a:r>
              <a:rPr lang="en-US" sz="3200" dirty="0"/>
              <a:t>Identify </a:t>
            </a:r>
            <a:r>
              <a:rPr lang="en-US" sz="3200" b="1" dirty="0"/>
              <a:t>plants</a:t>
            </a:r>
            <a:r>
              <a:rPr lang="en-US" sz="3200" dirty="0"/>
              <a:t> that produce </a:t>
            </a:r>
            <a:r>
              <a:rPr lang="en-US" sz="3200" b="1" dirty="0"/>
              <a:t>chemicals</a:t>
            </a:r>
            <a:r>
              <a:rPr lang="en-US" sz="3200" dirty="0"/>
              <a:t> similar to known </a:t>
            </a:r>
            <a:r>
              <a:rPr lang="en-US" sz="3200" b="1" dirty="0"/>
              <a:t>medicinal drugs</a:t>
            </a:r>
            <a:r>
              <a:rPr lang="en-US" sz="3200" dirty="0"/>
              <a:t>.</a:t>
            </a:r>
          </a:p>
        </p:txBody>
      </p:sp>
      <p:pic>
        <p:nvPicPr>
          <p:cNvPr id="331" name="Picture 330">
            <a:extLst>
              <a:ext uri="{FF2B5EF4-FFF2-40B4-BE49-F238E27FC236}">
                <a16:creationId xmlns:a16="http://schemas.microsoft.com/office/drawing/2014/main" id="{6A17ACA2-CA09-4943-AB7A-600D8539217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92150" y="20744808"/>
            <a:ext cx="6147984" cy="203621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40" name="TextBox 1039">
            <a:extLst>
              <a:ext uri="{FF2B5EF4-FFF2-40B4-BE49-F238E27FC236}">
                <a16:creationId xmlns:a16="http://schemas.microsoft.com/office/drawing/2014/main" id="{F6C36A8A-A127-7F45-9206-FC143E25238C}"/>
              </a:ext>
            </a:extLst>
          </p:cNvPr>
          <p:cNvSpPr txBox="1"/>
          <p:nvPr/>
        </p:nvSpPr>
        <p:spPr>
          <a:xfrm>
            <a:off x="5727817" y="19492157"/>
            <a:ext cx="67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</a:t>
            </a:r>
            <a:endParaRPr lang="en-US" sz="3600" dirty="0"/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A2C1B3BB-62FB-A241-9F89-B49D05F0AA7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263729" y="18831898"/>
            <a:ext cx="3446675" cy="1831931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332" name="TextBox 331">
            <a:extLst>
              <a:ext uri="{FF2B5EF4-FFF2-40B4-BE49-F238E27FC236}">
                <a16:creationId xmlns:a16="http://schemas.microsoft.com/office/drawing/2014/main" id="{7FBD9B24-9280-8D4C-9701-0C5E1F751B6B}"/>
              </a:ext>
            </a:extLst>
          </p:cNvPr>
          <p:cNvSpPr txBox="1"/>
          <p:nvPr/>
        </p:nvSpPr>
        <p:spPr>
          <a:xfrm rot="5400000">
            <a:off x="3821255" y="20338249"/>
            <a:ext cx="67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</a:t>
            </a:r>
            <a:endParaRPr lang="en-US" sz="3600" dirty="0"/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C70C00CF-4B62-7048-99FF-3ACFE91D022C}"/>
              </a:ext>
            </a:extLst>
          </p:cNvPr>
          <p:cNvCxnSpPr>
            <a:cxnSpLocks/>
          </p:cNvCxnSpPr>
          <p:nvPr/>
        </p:nvCxnSpPr>
        <p:spPr>
          <a:xfrm flipH="1">
            <a:off x="1897265" y="21376651"/>
            <a:ext cx="3191145" cy="145396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10AA0159-9447-614F-A70E-9471B4D2B1E3}"/>
              </a:ext>
            </a:extLst>
          </p:cNvPr>
          <p:cNvCxnSpPr>
            <a:cxnSpLocks/>
          </p:cNvCxnSpPr>
          <p:nvPr/>
        </p:nvCxnSpPr>
        <p:spPr>
          <a:xfrm flipH="1">
            <a:off x="2268710" y="21535811"/>
            <a:ext cx="2882466" cy="2190690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D9F12B29-3E21-B744-8BD9-7B8DEDBA4585}"/>
              </a:ext>
            </a:extLst>
          </p:cNvPr>
          <p:cNvCxnSpPr>
            <a:cxnSpLocks/>
          </p:cNvCxnSpPr>
          <p:nvPr/>
        </p:nvCxnSpPr>
        <p:spPr>
          <a:xfrm flipH="1">
            <a:off x="2508086" y="21759410"/>
            <a:ext cx="2580324" cy="302271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2F6F11CD-247B-2B44-8E7D-6FB1B6522063}"/>
              </a:ext>
            </a:extLst>
          </p:cNvPr>
          <p:cNvCxnSpPr>
            <a:cxnSpLocks/>
          </p:cNvCxnSpPr>
          <p:nvPr/>
        </p:nvCxnSpPr>
        <p:spPr>
          <a:xfrm flipH="1">
            <a:off x="4893639" y="21917103"/>
            <a:ext cx="257537" cy="913510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F12BC367-99BE-F44A-85AB-777635C5934A}"/>
              </a:ext>
            </a:extLst>
          </p:cNvPr>
          <p:cNvCxnSpPr>
            <a:cxnSpLocks/>
          </p:cNvCxnSpPr>
          <p:nvPr/>
        </p:nvCxnSpPr>
        <p:spPr>
          <a:xfrm flipH="1">
            <a:off x="5104127" y="22103632"/>
            <a:ext cx="79971" cy="166043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C18FD311-8B93-614B-A2FB-1CD1C4741463}"/>
              </a:ext>
            </a:extLst>
          </p:cNvPr>
          <p:cNvCxnSpPr>
            <a:cxnSpLocks/>
          </p:cNvCxnSpPr>
          <p:nvPr/>
        </p:nvCxnSpPr>
        <p:spPr>
          <a:xfrm>
            <a:off x="5288244" y="22311040"/>
            <a:ext cx="361853" cy="238473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21DB749D-C07C-0D45-8F57-949F247A41B2}"/>
              </a:ext>
            </a:extLst>
          </p:cNvPr>
          <p:cNvCxnSpPr>
            <a:cxnSpLocks/>
          </p:cNvCxnSpPr>
          <p:nvPr/>
        </p:nvCxnSpPr>
        <p:spPr>
          <a:xfrm flipV="1">
            <a:off x="9741230" y="18750919"/>
            <a:ext cx="6848255" cy="126222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6773E126-AD37-7B4D-B26B-8FC4D5EC8742}"/>
              </a:ext>
            </a:extLst>
          </p:cNvPr>
          <p:cNvGrpSpPr/>
          <p:nvPr/>
        </p:nvGrpSpPr>
        <p:grpSpPr>
          <a:xfrm>
            <a:off x="9880689" y="18713129"/>
            <a:ext cx="2926281" cy="4112428"/>
            <a:chOff x="9880689" y="18713128"/>
            <a:chExt cx="3968141" cy="4686073"/>
          </a:xfrm>
        </p:grpSpPr>
        <p:pic>
          <p:nvPicPr>
            <p:cNvPr id="1071" name="Picture 1070">
              <a:extLst>
                <a:ext uri="{FF2B5EF4-FFF2-40B4-BE49-F238E27FC236}">
                  <a16:creationId xmlns:a16="http://schemas.microsoft.com/office/drawing/2014/main" id="{D5CBABD3-85DC-1A4F-A0FC-849AB8833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9880689" y="18713128"/>
              <a:ext cx="3754503" cy="2461785"/>
            </a:xfrm>
            <a:prstGeom prst="rect">
              <a:avLst/>
            </a:prstGeom>
          </p:spPr>
        </p:pic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61318D85-5465-ED4D-AC21-BB78E70B0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9883718" y="21376651"/>
              <a:ext cx="3965112" cy="2022550"/>
            </a:xfrm>
            <a:prstGeom prst="rect">
              <a:avLst/>
            </a:prstGeom>
          </p:spPr>
        </p:pic>
      </p:grp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AA0DAE4A-6E34-FC41-B5CE-508A67282D1F}"/>
              </a:ext>
            </a:extLst>
          </p:cNvPr>
          <p:cNvSpPr/>
          <p:nvPr/>
        </p:nvSpPr>
        <p:spPr>
          <a:xfrm>
            <a:off x="9924518" y="20914283"/>
            <a:ext cx="2577118" cy="45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9697FF4F-536D-8744-8476-79F8C4159011}"/>
              </a:ext>
            </a:extLst>
          </p:cNvPr>
          <p:cNvSpPr/>
          <p:nvPr/>
        </p:nvSpPr>
        <p:spPr>
          <a:xfrm>
            <a:off x="9769100" y="18736448"/>
            <a:ext cx="3037870" cy="414260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75B30D13-C9DF-4B41-A14C-85620946A377}"/>
              </a:ext>
            </a:extLst>
          </p:cNvPr>
          <p:cNvCxnSpPr>
            <a:cxnSpLocks/>
          </p:cNvCxnSpPr>
          <p:nvPr/>
        </p:nvCxnSpPr>
        <p:spPr>
          <a:xfrm flipV="1">
            <a:off x="8385756" y="18918956"/>
            <a:ext cx="1436237" cy="33878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>
            <a:extLst>
              <a:ext uri="{FF2B5EF4-FFF2-40B4-BE49-F238E27FC236}">
                <a16:creationId xmlns:a16="http://schemas.microsoft.com/office/drawing/2014/main" id="{F9612E9F-B87D-0F47-936A-84F3EBED6BC8}"/>
              </a:ext>
            </a:extLst>
          </p:cNvPr>
          <p:cNvCxnSpPr>
            <a:cxnSpLocks/>
          </p:cNvCxnSpPr>
          <p:nvPr/>
        </p:nvCxnSpPr>
        <p:spPr>
          <a:xfrm>
            <a:off x="8357961" y="19691854"/>
            <a:ext cx="805257" cy="3342730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D9D2B9AD-F000-2743-A0F2-E9B5E3E41417}"/>
              </a:ext>
            </a:extLst>
          </p:cNvPr>
          <p:cNvCxnSpPr>
            <a:cxnSpLocks/>
          </p:cNvCxnSpPr>
          <p:nvPr/>
        </p:nvCxnSpPr>
        <p:spPr>
          <a:xfrm>
            <a:off x="8717146" y="20308196"/>
            <a:ext cx="1163543" cy="3212398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5" name="TextBox 384">
            <a:extLst>
              <a:ext uri="{FF2B5EF4-FFF2-40B4-BE49-F238E27FC236}">
                <a16:creationId xmlns:a16="http://schemas.microsoft.com/office/drawing/2014/main" id="{83860011-69AF-464F-8AF4-739E1BADD5F3}"/>
              </a:ext>
            </a:extLst>
          </p:cNvPr>
          <p:cNvSpPr txBox="1"/>
          <p:nvPr/>
        </p:nvSpPr>
        <p:spPr>
          <a:xfrm>
            <a:off x="13177229" y="18877141"/>
            <a:ext cx="297145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Heuristic template</a:t>
            </a:r>
          </a:p>
          <a:p>
            <a:r>
              <a:rPr lang="en-US" sz="2400" dirty="0"/>
              <a:t>Automatically identifies columns and head/body/footer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2D3D1B31-7F4A-EB41-B532-7F616E1FA0C7}"/>
              </a:ext>
            </a:extLst>
          </p:cNvPr>
          <p:cNvSpPr txBox="1"/>
          <p:nvPr/>
        </p:nvSpPr>
        <p:spPr>
          <a:xfrm rot="5400000">
            <a:off x="18799268" y="22643953"/>
            <a:ext cx="67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</a:t>
            </a:r>
            <a:endParaRPr lang="en-US" sz="3600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5CEDDF4-30C6-5249-901F-2962FCBB6926}"/>
              </a:ext>
            </a:extLst>
          </p:cNvPr>
          <p:cNvGrpSpPr/>
          <p:nvPr/>
        </p:nvGrpSpPr>
        <p:grpSpPr>
          <a:xfrm>
            <a:off x="26387845" y="21793280"/>
            <a:ext cx="2971452" cy="3391487"/>
            <a:chOff x="21203303" y="18612925"/>
            <a:chExt cx="2971452" cy="3391487"/>
          </a:xfrm>
        </p:grpSpPr>
        <p:sp>
          <p:nvSpPr>
            <p:cNvPr id="1087" name="TextBox 1086">
              <a:extLst>
                <a:ext uri="{FF2B5EF4-FFF2-40B4-BE49-F238E27FC236}">
                  <a16:creationId xmlns:a16="http://schemas.microsoft.com/office/drawing/2014/main" id="{822C74E1-F68D-3C48-92B9-2A3A9EB48C5D}"/>
                </a:ext>
              </a:extLst>
            </p:cNvPr>
            <p:cNvSpPr txBox="1"/>
            <p:nvPr/>
          </p:nvSpPr>
          <p:spPr>
            <a:xfrm>
              <a:off x="21497457" y="19203645"/>
              <a:ext cx="2291076" cy="280076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cs typeface="Courier New" panose="02070309020205020404" pitchFamily="49" charset="0"/>
                </a:rPr>
                <a:t>Caryophyllene x 25</a:t>
              </a:r>
            </a:p>
            <a:p>
              <a:r>
                <a:rPr lang="el-GR" sz="1600" dirty="0">
                  <a:cs typeface="Courier New" panose="02070309020205020404" pitchFamily="49" charset="0"/>
                </a:rPr>
                <a:t>α-</a:t>
              </a:r>
              <a:r>
                <a:rPr lang="en-US" sz="1600" dirty="0">
                  <a:cs typeface="Courier New" panose="02070309020205020404" pitchFamily="49" charset="0"/>
                </a:rPr>
                <a:t>Caryophyllene x 9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(E)-Caryophyllene x 7</a:t>
              </a:r>
            </a:p>
            <a:p>
              <a:r>
                <a:rPr lang="en-US" sz="1600" dirty="0" err="1">
                  <a:cs typeface="Courier New" panose="02070309020205020404" pitchFamily="49" charset="0"/>
                </a:rPr>
                <a:t>Isocaryophyllene</a:t>
              </a:r>
              <a:r>
                <a:rPr lang="en-US" sz="1600" dirty="0">
                  <a:cs typeface="Courier New" panose="02070309020205020404" pitchFamily="49" charset="0"/>
                </a:rPr>
                <a:t> x 6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Caryophyllene &lt;E-&gt; x 6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(E)-caryophyllene x 5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trans-Caryophyllene x 3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trans-</a:t>
              </a:r>
              <a:r>
                <a:rPr lang="el-GR" sz="1600" dirty="0">
                  <a:cs typeface="Courier New" panose="02070309020205020404" pitchFamily="49" charset="0"/>
                </a:rPr>
                <a:t>β-</a:t>
              </a:r>
              <a:r>
                <a:rPr lang="en-US" sz="1600" dirty="0">
                  <a:cs typeface="Courier New" panose="02070309020205020404" pitchFamily="49" charset="0"/>
                </a:rPr>
                <a:t>caryophyllene x 2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E-Caryophyllene x 2</a:t>
              </a:r>
            </a:p>
            <a:p>
              <a:r>
                <a:rPr lang="en-US" sz="1600" dirty="0">
                  <a:cs typeface="Courier New" panose="02070309020205020404" pitchFamily="49" charset="0"/>
                </a:rPr>
                <a:t>(E)-</a:t>
              </a:r>
              <a:r>
                <a:rPr lang="el-GR" sz="1600" dirty="0">
                  <a:cs typeface="Courier New" panose="02070309020205020404" pitchFamily="49" charset="0"/>
                </a:rPr>
                <a:t>β-</a:t>
              </a:r>
              <a:r>
                <a:rPr lang="en-US" sz="1600" dirty="0">
                  <a:cs typeface="Courier New" panose="02070309020205020404" pitchFamily="49" charset="0"/>
                </a:rPr>
                <a:t>Caryophyllene x 2</a:t>
              </a:r>
            </a:p>
            <a:p>
              <a:endParaRPr lang="en-US" sz="1600" dirty="0">
                <a:cs typeface="Courier New" panose="02070309020205020404" pitchFamily="49" charset="0"/>
              </a:endParaRP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D927B91F-13AF-784F-B944-05997852A5EE}"/>
                </a:ext>
              </a:extLst>
            </p:cNvPr>
            <p:cNvSpPr txBox="1"/>
            <p:nvPr/>
          </p:nvSpPr>
          <p:spPr>
            <a:xfrm>
              <a:off x="21203303" y="18612925"/>
              <a:ext cx="2971452" cy="46166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Synonyms or isomers?</a:t>
              </a: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63625578-5777-1748-AF66-90A77D82F612}"/>
              </a:ext>
            </a:extLst>
          </p:cNvPr>
          <p:cNvGrpSpPr/>
          <p:nvPr/>
        </p:nvGrpSpPr>
        <p:grpSpPr>
          <a:xfrm>
            <a:off x="21950913" y="18419874"/>
            <a:ext cx="3609292" cy="4299917"/>
            <a:chOff x="24982682" y="18877141"/>
            <a:chExt cx="3609292" cy="4299917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037FCAF-CF85-C047-8801-296729EA9B6C}"/>
                </a:ext>
              </a:extLst>
            </p:cNvPr>
            <p:cNvSpPr txBox="1"/>
            <p:nvPr/>
          </p:nvSpPr>
          <p:spPr>
            <a:xfrm>
              <a:off x="25139811" y="19760738"/>
              <a:ext cx="3452163" cy="3416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Limonene x 125</a:t>
              </a:r>
            </a:p>
            <a:p>
              <a:r>
                <a:rPr lang="el-GR" sz="2400" dirty="0"/>
                <a:t>α-</a:t>
              </a:r>
              <a:r>
                <a:rPr lang="en-US" sz="2400" dirty="0"/>
                <a:t>Pinene x 123</a:t>
              </a:r>
            </a:p>
            <a:p>
              <a:r>
                <a:rPr lang="el-GR" sz="2400" dirty="0"/>
                <a:t>β-</a:t>
              </a:r>
              <a:r>
                <a:rPr lang="en-US" sz="2400" dirty="0"/>
                <a:t>Pinene x 118</a:t>
              </a:r>
            </a:p>
            <a:p>
              <a:r>
                <a:rPr lang="en-US" sz="2400" dirty="0"/>
                <a:t>Linalool x 107</a:t>
              </a:r>
            </a:p>
            <a:p>
              <a:r>
                <a:rPr lang="en-US" sz="2400" dirty="0"/>
                <a:t>Caryophyllene oxide x 100</a:t>
              </a:r>
            </a:p>
            <a:p>
              <a:r>
                <a:rPr lang="el-GR" sz="2400" dirty="0"/>
                <a:t>β-</a:t>
              </a:r>
              <a:r>
                <a:rPr lang="en-US" sz="2400" dirty="0"/>
                <a:t>Caryophyllene x 92</a:t>
              </a:r>
            </a:p>
            <a:p>
              <a:r>
                <a:rPr lang="en-US" sz="2400" dirty="0"/>
                <a:t>Camphene x 90</a:t>
              </a:r>
            </a:p>
            <a:p>
              <a:r>
                <a:rPr lang="en-US" sz="2400" dirty="0" err="1"/>
                <a:t>Sabinene</a:t>
              </a:r>
              <a:r>
                <a:rPr lang="en-US" sz="2400" dirty="0"/>
                <a:t> x 86</a:t>
              </a:r>
            </a:p>
            <a:p>
              <a:r>
                <a:rPr lang="el-GR" sz="2400" dirty="0"/>
                <a:t>γ-</a:t>
              </a:r>
              <a:r>
                <a:rPr lang="en-US" sz="2400" dirty="0" err="1"/>
                <a:t>Terpinene</a:t>
              </a:r>
              <a:r>
                <a:rPr lang="en-US" sz="2400" dirty="0"/>
                <a:t> x 69</a:t>
              </a:r>
            </a:p>
          </p:txBody>
        </p:sp>
        <p:sp>
          <p:nvSpPr>
            <p:cNvPr id="391" name="TextBox 390">
              <a:extLst>
                <a:ext uri="{FF2B5EF4-FFF2-40B4-BE49-F238E27FC236}">
                  <a16:creationId xmlns:a16="http://schemas.microsoft.com/office/drawing/2014/main" id="{1DCBBB41-71D0-C84E-ABFB-D9EC9E80550D}"/>
                </a:ext>
              </a:extLst>
            </p:cNvPr>
            <p:cNvSpPr txBox="1"/>
            <p:nvPr/>
          </p:nvSpPr>
          <p:spPr>
            <a:xfrm>
              <a:off x="24982682" y="18877141"/>
              <a:ext cx="3470627" cy="83099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Commonest compounds in 1000 articles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807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3781</TotalTime>
  <Words>557</Words>
  <Application>Microsoft Macintosh PowerPoint</Application>
  <PresentationFormat>Custom</PresentationFormat>
  <Paragraphs>88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Courier</vt:lpstr>
      <vt:lpstr>Courier New</vt:lpstr>
      <vt:lpstr>Mangal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293</cp:revision>
  <dcterms:created xsi:type="dcterms:W3CDTF">2019-07-25T04:46:18Z</dcterms:created>
  <dcterms:modified xsi:type="dcterms:W3CDTF">2019-11-29T16:51:14Z</dcterms:modified>
</cp:coreProperties>
</file>